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3"/>
  </p:handoutMasterIdLst>
  <p:sldIdLst>
    <p:sldId id="256" r:id="rId2"/>
    <p:sldId id="258" r:id="rId3"/>
    <p:sldId id="257" r:id="rId4"/>
    <p:sldId id="259" r:id="rId5"/>
    <p:sldId id="266" r:id="rId6"/>
    <p:sldId id="261" r:id="rId7"/>
    <p:sldId id="260" r:id="rId8"/>
    <p:sldId id="262" r:id="rId9"/>
    <p:sldId id="263" r:id="rId10"/>
    <p:sldId id="265" r:id="rId11"/>
    <p:sldId id="264"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77" d="100"/>
          <a:sy n="77" d="100"/>
        </p:scale>
        <p:origin x="-1176" y="2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727D117-B3B3-4E91-9D64-D22CA1D2650C}" type="datetimeFigureOut">
              <a:rPr lang="en-US" smtClean="0"/>
              <a:t>9/12/2016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97B3D21-8131-4198-BA05-222DDBF74561}" type="slidenum">
              <a:rPr lang="en-US" smtClean="0"/>
              <a:t>‹#›</a:t>
            </a:fld>
            <a:endParaRPr lang="en-US"/>
          </a:p>
        </p:txBody>
      </p:sp>
    </p:spTree>
    <p:extLst>
      <p:ext uri="{BB962C8B-B14F-4D97-AF65-F5344CB8AC3E}">
        <p14:creationId xmlns:p14="http://schemas.microsoft.com/office/powerpoint/2010/main" val="221862375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A7C1386-863E-4BB9-A5FC-AE70AD72C3A2}" type="datetimeFigureOut">
              <a:rPr lang="en-US" smtClean="0"/>
              <a:t>9/12/2016</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9CCD603-DD82-4182-8F67-905E2FC94D8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BA7C1386-863E-4BB9-A5FC-AE70AD72C3A2}" type="datetimeFigureOut">
              <a:rPr lang="en-US" smtClean="0"/>
              <a:t>9/12/2016</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9CCD603-DD82-4182-8F67-905E2FC94D8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A7C1386-863E-4BB9-A5FC-AE70AD72C3A2}" type="datetimeFigureOut">
              <a:rPr lang="en-US" smtClean="0"/>
              <a:t>9/12/2016</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89CCD603-DD82-4182-8F67-905E2FC94D8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BA7C1386-863E-4BB9-A5FC-AE70AD72C3A2}" type="datetimeFigureOut">
              <a:rPr lang="en-US" smtClean="0"/>
              <a:t>9/12/2016</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9CCD603-DD82-4182-8F67-905E2FC94D8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BA7C1386-863E-4BB9-A5FC-AE70AD72C3A2}" type="datetimeFigureOut">
              <a:rPr lang="en-US" smtClean="0"/>
              <a:t>9/12/2016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9CCD603-DD82-4182-8F67-905E2FC94D8F}"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A7C1386-863E-4BB9-A5FC-AE70AD72C3A2}" type="datetimeFigureOut">
              <a:rPr lang="en-US" smtClean="0"/>
              <a:t>9/12/2016</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9CCD603-DD82-4182-8F67-905E2FC94D8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ignup.com/go/T7guv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patch.state.pa.us/TandCVolunteerAction.do" TargetMode="External"/><Relationship Id="rId2" Type="http://schemas.openxmlformats.org/officeDocument/2006/relationships/hyperlink" Target="http://www.compass.state.pa.us/cwis/public/home" TargetMode="External"/><Relationship Id="rId1" Type="http://schemas.openxmlformats.org/officeDocument/2006/relationships/slideLayout" Target="../slideLayouts/slideLayout2.xml"/><Relationship Id="rId4" Type="http://schemas.openxmlformats.org/officeDocument/2006/relationships/hyperlink" Target="https://www.pa.cogentid.com/index_pdeNew.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04800"/>
            <a:ext cx="7239000" cy="1981200"/>
          </a:xfrm>
        </p:spPr>
        <p:txBody>
          <a:bodyPr>
            <a:noAutofit/>
          </a:bodyPr>
          <a:lstStyle/>
          <a:p>
            <a:pPr algn="ctr"/>
            <a:r>
              <a:rPr lang="en-US" sz="5400" dirty="0" smtClean="0">
                <a:solidFill>
                  <a:srgbClr val="FF0000"/>
                </a:solidFill>
              </a:rPr>
              <a:t>Spring Ridge</a:t>
            </a:r>
            <a:br>
              <a:rPr lang="en-US" sz="5400" dirty="0" smtClean="0">
                <a:solidFill>
                  <a:srgbClr val="FF0000"/>
                </a:solidFill>
              </a:rPr>
            </a:br>
            <a:r>
              <a:rPr lang="en-US" sz="5400" dirty="0" smtClean="0">
                <a:solidFill>
                  <a:srgbClr val="FF0000"/>
                </a:solidFill>
              </a:rPr>
              <a:t>watch </a:t>
            </a:r>
            <a:r>
              <a:rPr lang="en-US" sz="5400" dirty="0" err="1" smtClean="0">
                <a:solidFill>
                  <a:srgbClr val="FF0000"/>
                </a:solidFill>
              </a:rPr>
              <a:t>d.o.g.s</a:t>
            </a:r>
            <a:r>
              <a:rPr lang="en-US" sz="5400" dirty="0" smtClean="0">
                <a:solidFill>
                  <a:srgbClr val="FF0000"/>
                </a:solidFill>
              </a:rPr>
              <a:t>.</a:t>
            </a:r>
            <a:endParaRPr lang="en-US" sz="5400" dirty="0">
              <a:solidFill>
                <a:srgbClr val="FF0000"/>
              </a:solidFill>
            </a:endParaRPr>
          </a:p>
        </p:txBody>
      </p:sp>
      <p:sp>
        <p:nvSpPr>
          <p:cNvPr id="5" name="Content Placeholder 4"/>
          <p:cNvSpPr>
            <a:spLocks noGrp="1"/>
          </p:cNvSpPr>
          <p:nvPr>
            <p:ph idx="1"/>
          </p:nvPr>
        </p:nvSpPr>
        <p:spPr>
          <a:xfrm>
            <a:off x="381000" y="609600"/>
            <a:ext cx="7467600" cy="5998536"/>
          </a:xfrm>
        </p:spPr>
        <p:txBody>
          <a:bodyPr>
            <a:normAutofit/>
          </a:bodyPr>
          <a:lstStyle/>
          <a:p>
            <a:pPr marL="0" indent="0" algn="ctr">
              <a:buNone/>
            </a:pPr>
            <a:r>
              <a:rPr lang="en-US" sz="4400" dirty="0" smtClean="0"/>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2172730"/>
            <a:ext cx="1447800" cy="1447800"/>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936999"/>
            <a:ext cx="3155092" cy="236631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7200" y="3975441"/>
            <a:ext cx="3155092" cy="2366319"/>
          </a:xfrm>
          <a:prstGeom prst="rect">
            <a:avLst/>
          </a:prstGeom>
        </p:spPr>
      </p:pic>
    </p:spTree>
    <p:extLst>
      <p:ext uri="{BB962C8B-B14F-4D97-AF65-F5344CB8AC3E}">
        <p14:creationId xmlns:p14="http://schemas.microsoft.com/office/powerpoint/2010/main" val="6953778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normAutofit/>
          </a:bodyPr>
          <a:lstStyle/>
          <a:p>
            <a:pPr algn="ctr"/>
            <a:r>
              <a:rPr lang="en-US" sz="2800" dirty="0" smtClean="0">
                <a:solidFill>
                  <a:srgbClr val="FF0000"/>
                </a:solidFill>
              </a:rPr>
              <a:t>Before choosing a date, consider . . . </a:t>
            </a:r>
            <a:endParaRPr lang="en-US" sz="2800" dirty="0">
              <a:solidFill>
                <a:srgbClr val="FF0000"/>
              </a:solidFill>
            </a:endParaRPr>
          </a:p>
        </p:txBody>
      </p:sp>
      <p:sp>
        <p:nvSpPr>
          <p:cNvPr id="3" name="Content Placeholder 2"/>
          <p:cNvSpPr>
            <a:spLocks noGrp="1"/>
          </p:cNvSpPr>
          <p:nvPr>
            <p:ph idx="1"/>
          </p:nvPr>
        </p:nvSpPr>
        <p:spPr>
          <a:xfrm>
            <a:off x="381000" y="1143000"/>
            <a:ext cx="7467600" cy="5715000"/>
          </a:xfrm>
        </p:spPr>
        <p:txBody>
          <a:bodyPr>
            <a:normAutofit/>
          </a:bodyPr>
          <a:lstStyle/>
          <a:p>
            <a:r>
              <a:rPr lang="en-US" dirty="0" smtClean="0"/>
              <a:t>Does the WSD have your clearances? If not, please pick a date later in the school year.</a:t>
            </a:r>
          </a:p>
          <a:p>
            <a:r>
              <a:rPr lang="en-US" dirty="0" smtClean="0"/>
              <a:t>Do you want to join us on a special day, such as a child’s birthday? Look for that date or one close to it.</a:t>
            </a:r>
          </a:p>
          <a:p>
            <a:r>
              <a:rPr lang="en-US" dirty="0" smtClean="0"/>
              <a:t>Would you like to be a Watch D.O.G. more than once this year? That’s no problem – just sign up for a few dates.</a:t>
            </a:r>
          </a:p>
          <a:p>
            <a:r>
              <a:rPr lang="en-US" dirty="0" smtClean="0"/>
              <a:t>If possible, please sign up for dates at least a week out, to us give time to create a  schedule.</a:t>
            </a:r>
          </a:p>
          <a:p>
            <a:endParaRPr lang="en-US" dirty="0" smtClean="0"/>
          </a:p>
          <a:p>
            <a:endParaRPr lang="en-US" dirty="0" smtClean="0"/>
          </a:p>
          <a:p>
            <a:endParaRPr lang="en-US" dirty="0" smtClean="0"/>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200" y="5362575"/>
            <a:ext cx="1752600" cy="13144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1800" y="5422557"/>
            <a:ext cx="1625600" cy="1219200"/>
          </a:xfrm>
          <a:prstGeom prst="rect">
            <a:avLst/>
          </a:prstGeom>
        </p:spPr>
      </p:pic>
    </p:spTree>
    <p:extLst>
      <p:ext uri="{BB962C8B-B14F-4D97-AF65-F5344CB8AC3E}">
        <p14:creationId xmlns:p14="http://schemas.microsoft.com/office/powerpoint/2010/main" val="31259490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FF0000"/>
                </a:solidFill>
              </a:rPr>
              <a:t>Time to pick a date!  </a:t>
            </a:r>
            <a:endParaRPr lang="en-US" dirty="0">
              <a:solidFill>
                <a:srgbClr val="FF0000"/>
              </a:solidFill>
            </a:endParaRPr>
          </a:p>
        </p:txBody>
      </p:sp>
      <p:sp>
        <p:nvSpPr>
          <p:cNvPr id="3" name="Content Placeholder 2"/>
          <p:cNvSpPr>
            <a:spLocks noGrp="1"/>
          </p:cNvSpPr>
          <p:nvPr>
            <p:ph idx="1"/>
          </p:nvPr>
        </p:nvSpPr>
        <p:spPr>
          <a:xfrm>
            <a:off x="457200" y="1609416"/>
            <a:ext cx="7391400" cy="4846320"/>
          </a:xfrm>
        </p:spPr>
        <p:txBody>
          <a:bodyPr>
            <a:normAutofit fontScale="77500" lnSpcReduction="20000"/>
          </a:bodyPr>
          <a:lstStyle/>
          <a:p>
            <a:pPr marL="0" indent="0" algn="ctr">
              <a:buNone/>
            </a:pPr>
            <a:r>
              <a:rPr lang="en-US" sz="4100" dirty="0" smtClean="0">
                <a:solidFill>
                  <a:srgbClr val="7030A0"/>
                </a:solidFill>
                <a:hlinkClick r:id="rId2"/>
              </a:rPr>
              <a:t>http://www.signup.com/go/T7guvE</a:t>
            </a:r>
            <a:endParaRPr lang="en-US" sz="4100" dirty="0" smtClean="0">
              <a:solidFill>
                <a:srgbClr val="7030A0"/>
              </a:solidFill>
            </a:endParaRPr>
          </a:p>
          <a:p>
            <a:pPr marL="0" indent="0" algn="ctr">
              <a:buNone/>
            </a:pPr>
            <a:endParaRPr lang="en-US" sz="4000" dirty="0" smtClean="0"/>
          </a:p>
          <a:p>
            <a:pPr marL="0" indent="0" algn="ctr">
              <a:buNone/>
            </a:pPr>
            <a:r>
              <a:rPr lang="en-US" sz="4000" dirty="0" smtClean="0"/>
              <a:t>The address is case sensitive.</a:t>
            </a:r>
          </a:p>
          <a:p>
            <a:pPr marL="0" indent="0">
              <a:buNone/>
            </a:pPr>
            <a:r>
              <a:rPr lang="en-US" dirty="0" smtClean="0"/>
              <a:t>		Type email address twice.</a:t>
            </a:r>
          </a:p>
          <a:p>
            <a:pPr marL="0" indent="0">
              <a:buNone/>
            </a:pPr>
            <a:r>
              <a:rPr lang="en-US" dirty="0" smtClean="0"/>
              <a:t>		Click on preferred date.</a:t>
            </a:r>
          </a:p>
          <a:p>
            <a:pPr marL="0" indent="0">
              <a:buNone/>
            </a:pPr>
            <a:r>
              <a:rPr lang="en-US" dirty="0" smtClean="0"/>
              <a:t>		Click </a:t>
            </a:r>
            <a:r>
              <a:rPr lang="en-US" i="1" dirty="0" smtClean="0"/>
              <a:t>sign up</a:t>
            </a:r>
            <a:r>
              <a:rPr lang="en-US" dirty="0" smtClean="0"/>
              <a:t>.</a:t>
            </a:r>
          </a:p>
          <a:p>
            <a:pPr marL="0" indent="0">
              <a:buNone/>
            </a:pPr>
            <a:r>
              <a:rPr lang="en-US" dirty="0" smtClean="0"/>
              <a:t>		Type name and phone number.</a:t>
            </a:r>
          </a:p>
          <a:p>
            <a:pPr marL="0" indent="0">
              <a:buNone/>
            </a:pPr>
            <a:r>
              <a:rPr lang="en-US" dirty="0" smtClean="0"/>
              <a:t>		Check </a:t>
            </a:r>
            <a:r>
              <a:rPr lang="en-US" i="1" dirty="0" smtClean="0"/>
              <a:t>receive updates . . .</a:t>
            </a:r>
          </a:p>
          <a:p>
            <a:pPr marL="0" indent="0">
              <a:buNone/>
            </a:pPr>
            <a:r>
              <a:rPr lang="en-US" dirty="0" smtClean="0"/>
              <a:t>		Click </a:t>
            </a:r>
            <a:r>
              <a:rPr lang="en-US" i="1" dirty="0" smtClean="0"/>
              <a:t>save.</a:t>
            </a:r>
          </a:p>
          <a:p>
            <a:pPr marL="0" indent="0">
              <a:buNone/>
            </a:pPr>
            <a:r>
              <a:rPr lang="en-US" i="1" dirty="0" smtClean="0"/>
              <a:t>		</a:t>
            </a:r>
            <a:r>
              <a:rPr lang="en-US" dirty="0" smtClean="0"/>
              <a:t>Click </a:t>
            </a:r>
            <a:r>
              <a:rPr lang="en-US" i="1" dirty="0" smtClean="0"/>
              <a:t>save </a:t>
            </a:r>
            <a:r>
              <a:rPr lang="en-US" dirty="0" smtClean="0"/>
              <a:t>at bottom of the sign up page.</a:t>
            </a:r>
          </a:p>
          <a:p>
            <a:pPr marL="0" indent="0" algn="ctr">
              <a:buNone/>
            </a:pPr>
            <a:r>
              <a:rPr lang="en-US" sz="4400" b="1" i="1" dirty="0" smtClean="0">
                <a:solidFill>
                  <a:srgbClr val="7030A0"/>
                </a:solidFill>
              </a:rPr>
              <a:t>Thank you for being</a:t>
            </a:r>
          </a:p>
          <a:p>
            <a:pPr marL="0" indent="0" algn="ctr">
              <a:buNone/>
            </a:pPr>
            <a:r>
              <a:rPr lang="en-US" sz="4400" b="1" i="1" dirty="0" smtClean="0">
                <a:solidFill>
                  <a:srgbClr val="7030A0"/>
                </a:solidFill>
              </a:rPr>
              <a:t>a Watch D.O.G.!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257800"/>
            <a:ext cx="1219200" cy="1219200"/>
          </a:xfrm>
          <a:prstGeom prst="rect">
            <a:avLst/>
          </a:prstGeom>
        </p:spPr>
      </p:pic>
    </p:spTree>
    <p:extLst>
      <p:ext uri="{BB962C8B-B14F-4D97-AF65-F5344CB8AC3E}">
        <p14:creationId xmlns:p14="http://schemas.microsoft.com/office/powerpoint/2010/main" val="6814123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FF0000"/>
                </a:solidFill>
              </a:rPr>
              <a:t>background information</a:t>
            </a:r>
            <a:endParaRPr lang="en-US" dirty="0">
              <a:solidFill>
                <a:srgbClr val="FF0000"/>
              </a:solidFill>
            </a:endParaRPr>
          </a:p>
        </p:txBody>
      </p:sp>
      <p:sp>
        <p:nvSpPr>
          <p:cNvPr id="3" name="Content Placeholder 2"/>
          <p:cNvSpPr>
            <a:spLocks noGrp="1"/>
          </p:cNvSpPr>
          <p:nvPr>
            <p:ph idx="1"/>
          </p:nvPr>
        </p:nvSpPr>
        <p:spPr>
          <a:xfrm>
            <a:off x="457200" y="1609416"/>
            <a:ext cx="7467600" cy="5172384"/>
          </a:xfrm>
        </p:spPr>
        <p:txBody>
          <a:bodyPr/>
          <a:lstStyle/>
          <a:p>
            <a:r>
              <a:rPr lang="en-US" dirty="0" smtClean="0"/>
              <a:t>The program began in 1998, and has brought thousands of fathers and father figures into schools across the country.</a:t>
            </a:r>
          </a:p>
          <a:p>
            <a:r>
              <a:rPr lang="en-US" dirty="0" smtClean="0"/>
              <a:t>It was recognized by congress in 2000 as “a great tool in our efforts to prevent school violence and improve student performance because it can increase parental initiative and involvement in their children’s education.”</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4956139"/>
            <a:ext cx="2286000" cy="17145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4956139"/>
            <a:ext cx="2108200" cy="158115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4943439"/>
            <a:ext cx="1295399" cy="1727199"/>
          </a:xfrm>
          <a:prstGeom prst="rect">
            <a:avLst/>
          </a:prstGeom>
        </p:spPr>
      </p:pic>
    </p:spTree>
    <p:extLst>
      <p:ext uri="{BB962C8B-B14F-4D97-AF65-F5344CB8AC3E}">
        <p14:creationId xmlns:p14="http://schemas.microsoft.com/office/powerpoint/2010/main" val="2904270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What are Watch D.O.G.S.?</a:t>
            </a:r>
            <a:endParaRPr lang="en-US" dirty="0">
              <a:solidFill>
                <a:srgbClr val="FF0000"/>
              </a:solidFill>
            </a:endParaRPr>
          </a:p>
        </p:txBody>
      </p:sp>
      <p:sp>
        <p:nvSpPr>
          <p:cNvPr id="3" name="Content Placeholder 2"/>
          <p:cNvSpPr>
            <a:spLocks noGrp="1"/>
          </p:cNvSpPr>
          <p:nvPr>
            <p:ph idx="1"/>
          </p:nvPr>
        </p:nvSpPr>
        <p:spPr>
          <a:xfrm>
            <a:off x="381000" y="1600200"/>
            <a:ext cx="7696200" cy="5096184"/>
          </a:xfrm>
        </p:spPr>
        <p:txBody>
          <a:bodyPr>
            <a:normAutofit lnSpcReduction="10000"/>
          </a:bodyPr>
          <a:lstStyle/>
          <a:p>
            <a:pPr marL="0" indent="0" algn="ctr">
              <a:buNone/>
            </a:pPr>
            <a:r>
              <a:rPr lang="en-US" b="1" dirty="0" smtClean="0"/>
              <a:t>Watch D.O.G.S. are Dads of Great Students!</a:t>
            </a:r>
          </a:p>
          <a:p>
            <a:pPr marL="0" indent="0">
              <a:buNone/>
            </a:pPr>
            <a:endParaRPr lang="en-US" sz="1800" dirty="0"/>
          </a:p>
          <a:p>
            <a:pPr marL="0" indent="0" algn="ctr">
              <a:buNone/>
            </a:pPr>
            <a:r>
              <a:rPr lang="en-US" dirty="0" smtClean="0"/>
              <a:t>The Watch D.O.G.S. program is an educational initiative of the National Center for Fathering.</a:t>
            </a:r>
            <a:endParaRPr lang="en-US" dirty="0"/>
          </a:p>
          <a:p>
            <a:pPr marL="0" indent="0" algn="ctr">
              <a:buNone/>
            </a:pPr>
            <a:endParaRPr lang="en-US" sz="1800" dirty="0"/>
          </a:p>
          <a:p>
            <a:pPr marL="0" indent="0" algn="ctr">
              <a:buNone/>
            </a:pPr>
            <a:r>
              <a:rPr lang="en-US" dirty="0" smtClean="0"/>
              <a:t>The two primary goals of the program are:</a:t>
            </a:r>
          </a:p>
          <a:p>
            <a:r>
              <a:rPr lang="en-US" dirty="0" smtClean="0"/>
              <a:t>To provide positive male role models who, by their very presence, show a respect for the importance of education.</a:t>
            </a:r>
          </a:p>
          <a:p>
            <a:r>
              <a:rPr lang="en-US" dirty="0" smtClean="0"/>
              <a:t>To enhance school security and</a:t>
            </a:r>
          </a:p>
          <a:p>
            <a:pPr marL="0" indent="0">
              <a:buNone/>
            </a:pPr>
            <a:r>
              <a:rPr lang="en-US" dirty="0"/>
              <a:t> </a:t>
            </a:r>
            <a:r>
              <a:rPr lang="en-US" dirty="0" smtClean="0"/>
              <a:t>  reduce bullying.</a:t>
            </a:r>
          </a:p>
          <a:p>
            <a:pPr marL="0" indent="0" algn="ctr">
              <a:buNone/>
            </a:pPr>
            <a:r>
              <a:rPr lang="en-US" dirty="0"/>
              <a:t> </a:t>
            </a:r>
            <a:endParaRPr lang="en-US" dirty="0" smtClean="0"/>
          </a:p>
          <a:p>
            <a:pPr marL="0" indent="0">
              <a:buNone/>
            </a:pP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4766791"/>
            <a:ext cx="2514600" cy="1885950"/>
          </a:xfrm>
          <a:prstGeom prst="rect">
            <a:avLst/>
          </a:prstGeom>
        </p:spPr>
      </p:pic>
    </p:spTree>
    <p:extLst>
      <p:ext uri="{BB962C8B-B14F-4D97-AF65-F5344CB8AC3E}">
        <p14:creationId xmlns:p14="http://schemas.microsoft.com/office/powerpoint/2010/main" val="230936434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A win-win-win situation</a:t>
            </a:r>
            <a:endParaRPr lang="en-US" dirty="0">
              <a:solidFill>
                <a:srgbClr val="FF0000"/>
              </a:solidFill>
            </a:endParaRPr>
          </a:p>
        </p:txBody>
      </p:sp>
      <p:sp>
        <p:nvSpPr>
          <p:cNvPr id="3" name="Content Placeholder 2"/>
          <p:cNvSpPr>
            <a:spLocks noGrp="1"/>
          </p:cNvSpPr>
          <p:nvPr>
            <p:ph idx="1"/>
          </p:nvPr>
        </p:nvSpPr>
        <p:spPr>
          <a:xfrm>
            <a:off x="457200" y="1523999"/>
            <a:ext cx="7467600" cy="5268783"/>
          </a:xfrm>
        </p:spPr>
        <p:txBody>
          <a:bodyPr>
            <a:normAutofit/>
          </a:bodyPr>
          <a:lstStyle/>
          <a:p>
            <a:pPr marL="0" indent="0" algn="ctr">
              <a:buNone/>
            </a:pPr>
            <a:r>
              <a:rPr lang="en-US" dirty="0" smtClean="0"/>
              <a:t>The three winners are:                      </a:t>
            </a:r>
          </a:p>
          <a:p>
            <a:r>
              <a:rPr lang="en-US" b="1" dirty="0" smtClean="0"/>
              <a:t>Children</a:t>
            </a:r>
            <a:r>
              <a:rPr lang="en-US" dirty="0" smtClean="0"/>
              <a:t> of the D.O.G.S. and other children at our school love spending time with all the dads. The children feel important and thrive on the extra attention dads give to them.</a:t>
            </a:r>
          </a:p>
          <a:p>
            <a:r>
              <a:rPr lang="en-US" b="1" dirty="0" smtClean="0"/>
              <a:t>Dads</a:t>
            </a:r>
            <a:r>
              <a:rPr lang="en-US" dirty="0" smtClean="0"/>
              <a:t> get an inside look into their children’s  school day.</a:t>
            </a:r>
          </a:p>
          <a:p>
            <a:r>
              <a:rPr lang="en-US" b="1" dirty="0" smtClean="0"/>
              <a:t>Teachers</a:t>
            </a:r>
            <a:r>
              <a:rPr lang="en-US" dirty="0" smtClean="0"/>
              <a:t> appreciate the support dads give to     		all of the students at Spring Ridge!</a:t>
            </a:r>
          </a:p>
          <a:p>
            <a:pPr marL="0" indent="0">
              <a:buNone/>
            </a:pPr>
            <a:endParaRPr lang="en-US" dirty="0" smtClean="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5027140"/>
            <a:ext cx="1219200" cy="16256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1800" y="5340349"/>
            <a:ext cx="1752600" cy="131445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5397499"/>
            <a:ext cx="1676400" cy="1257300"/>
          </a:xfrm>
          <a:prstGeom prst="rect">
            <a:avLst/>
          </a:prstGeom>
        </p:spPr>
      </p:pic>
    </p:spTree>
    <p:extLst>
      <p:ext uri="{BB962C8B-B14F-4D97-AF65-F5344CB8AC3E}">
        <p14:creationId xmlns:p14="http://schemas.microsoft.com/office/powerpoint/2010/main" val="38884036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Our goal for your </a:t>
            </a:r>
            <a:r>
              <a:rPr lang="en-US" dirty="0" err="1" smtClean="0">
                <a:solidFill>
                  <a:srgbClr val="FF0000"/>
                </a:solidFill>
              </a:rPr>
              <a:t>daY</a:t>
            </a:r>
            <a:endParaRPr lang="en-US" dirty="0">
              <a:solidFill>
                <a:srgbClr val="FF0000"/>
              </a:solidFill>
            </a:endParaRPr>
          </a:p>
        </p:txBody>
      </p:sp>
      <p:sp>
        <p:nvSpPr>
          <p:cNvPr id="3" name="Content Placeholder 2"/>
          <p:cNvSpPr>
            <a:spLocks noGrp="1"/>
          </p:cNvSpPr>
          <p:nvPr>
            <p:ph idx="1"/>
          </p:nvPr>
        </p:nvSpPr>
        <p:spPr>
          <a:xfrm>
            <a:off x="457200" y="1524000"/>
            <a:ext cx="7543800" cy="5202622"/>
          </a:xfrm>
        </p:spPr>
        <p:txBody>
          <a:bodyPr>
            <a:normAutofit/>
          </a:bodyPr>
          <a:lstStyle/>
          <a:p>
            <a:pPr>
              <a:buFont typeface="Wingdings" panose="05000000000000000000" pitchFamily="2" charset="2"/>
              <a:buChar char="v"/>
            </a:pPr>
            <a:r>
              <a:rPr lang="en-US" dirty="0" smtClean="0"/>
              <a:t>You’ll help out during lunch/recess, special class, and one content area with your child/children.</a:t>
            </a:r>
          </a:p>
          <a:p>
            <a:pPr>
              <a:buFont typeface="Wingdings" panose="05000000000000000000" pitchFamily="2" charset="2"/>
              <a:buChar char="v"/>
            </a:pPr>
            <a:r>
              <a:rPr lang="en-US" dirty="0" smtClean="0"/>
              <a:t>You’ll be productive throughout your day – not merely observing but working with the children one-on-one, in small groups or with the entire class.</a:t>
            </a:r>
          </a:p>
          <a:p>
            <a:pPr>
              <a:buFont typeface="Wingdings" panose="05000000000000000000" pitchFamily="2" charset="2"/>
              <a:buChar char="v"/>
            </a:pPr>
            <a:r>
              <a:rPr lang="en-US" dirty="0" smtClean="0"/>
              <a:t>You’ll enjoy your time here and want to come back again and again!</a:t>
            </a:r>
          </a:p>
          <a:p>
            <a:pPr>
              <a:buFont typeface="Wingdings" panose="05000000000000000000" pitchFamily="2" charset="2"/>
              <a:buChar char="v"/>
            </a:pPr>
            <a:endParaRPr lang="en-US" dirty="0" smtClean="0"/>
          </a:p>
          <a:p>
            <a:pPr>
              <a:buFont typeface="Wingdings" panose="05000000000000000000" pitchFamily="2" charset="2"/>
              <a:buChar char="v"/>
            </a:pPr>
            <a:endParaRPr lang="en-US"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5257800"/>
            <a:ext cx="2514600" cy="1415627"/>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5071545"/>
            <a:ext cx="2133600" cy="1600200"/>
          </a:xfrm>
          <a:prstGeom prst="rect">
            <a:avLst/>
          </a:prstGeom>
        </p:spPr>
      </p:pic>
    </p:spTree>
    <p:extLst>
      <p:ext uri="{BB962C8B-B14F-4D97-AF65-F5344CB8AC3E}">
        <p14:creationId xmlns:p14="http://schemas.microsoft.com/office/powerpoint/2010/main" val="18726170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normAutofit/>
          </a:bodyPr>
          <a:lstStyle/>
          <a:p>
            <a:pPr algn="ctr"/>
            <a:r>
              <a:rPr lang="en-US" sz="2800" dirty="0" smtClean="0">
                <a:solidFill>
                  <a:srgbClr val="FF0000"/>
                </a:solidFill>
              </a:rPr>
              <a:t>A Sample </a:t>
            </a:r>
            <a:r>
              <a:rPr lang="en-US" sz="2800" dirty="0" err="1" smtClean="0">
                <a:solidFill>
                  <a:srgbClr val="FF0000"/>
                </a:solidFill>
              </a:rPr>
              <a:t>SchedulE</a:t>
            </a:r>
            <a:endParaRPr lang="en-US" sz="2800" dirty="0">
              <a:solidFill>
                <a:srgbClr val="FF0000"/>
              </a:solidFill>
            </a:endParaRPr>
          </a:p>
        </p:txBody>
      </p:sp>
      <p:sp>
        <p:nvSpPr>
          <p:cNvPr id="3" name="Content Placeholder 2"/>
          <p:cNvSpPr>
            <a:spLocks noGrp="1"/>
          </p:cNvSpPr>
          <p:nvPr>
            <p:ph idx="1"/>
          </p:nvPr>
        </p:nvSpPr>
        <p:spPr>
          <a:xfrm>
            <a:off x="533399" y="1143000"/>
            <a:ext cx="7303873" cy="5638800"/>
          </a:xfrm>
        </p:spPr>
        <p:txBody>
          <a:bodyPr>
            <a:normAutofit/>
          </a:bodyPr>
          <a:lstStyle/>
          <a:p>
            <a:pPr>
              <a:buFont typeface="Wingdings" panose="05000000000000000000" pitchFamily="2" charset="2"/>
              <a:buChar char="Ø"/>
            </a:pPr>
            <a:r>
              <a:rPr lang="en-US" sz="2200" dirty="0" smtClean="0"/>
              <a:t>8:20 – 8:35 – Sign In, Packet and Photo</a:t>
            </a:r>
          </a:p>
          <a:p>
            <a:pPr>
              <a:buFont typeface="Wingdings" panose="05000000000000000000" pitchFamily="2" charset="2"/>
              <a:buChar char="Ø"/>
            </a:pPr>
            <a:r>
              <a:rPr lang="en-US" sz="2200" dirty="0" smtClean="0"/>
              <a:t>8:35 – 9:00 – Spring Vision and Greet Children</a:t>
            </a:r>
          </a:p>
          <a:p>
            <a:pPr>
              <a:buFont typeface="Wingdings" panose="05000000000000000000" pitchFamily="2" charset="2"/>
              <a:buChar char="Ø"/>
            </a:pPr>
            <a:r>
              <a:rPr lang="en-US" sz="2200" dirty="0" smtClean="0"/>
              <a:t>9:00 – 9:40 – Fourth Grade</a:t>
            </a:r>
          </a:p>
          <a:p>
            <a:pPr>
              <a:buFont typeface="Wingdings" panose="05000000000000000000" pitchFamily="2" charset="2"/>
              <a:buChar char="Ø"/>
            </a:pPr>
            <a:r>
              <a:rPr lang="en-US" sz="2200" dirty="0" smtClean="0"/>
              <a:t>9:40 – 10:20 – Kindergarten Action Based Learning</a:t>
            </a:r>
          </a:p>
          <a:p>
            <a:pPr>
              <a:buFont typeface="Wingdings" panose="05000000000000000000" pitchFamily="2" charset="2"/>
              <a:buChar char="Ø"/>
            </a:pPr>
            <a:r>
              <a:rPr lang="en-US" sz="2200" dirty="0" smtClean="0"/>
              <a:t>10:20 – 11:10 – Third Grade</a:t>
            </a:r>
          </a:p>
          <a:p>
            <a:pPr>
              <a:buFont typeface="Wingdings" panose="05000000000000000000" pitchFamily="2" charset="2"/>
              <a:buChar char="Ø"/>
            </a:pPr>
            <a:r>
              <a:rPr lang="en-US" sz="2200" dirty="0" smtClean="0"/>
              <a:t>11:00 – 11:15 – Watch Dog Break  </a:t>
            </a:r>
          </a:p>
          <a:p>
            <a:pPr>
              <a:buFont typeface="Wingdings" panose="05000000000000000000" pitchFamily="2" charset="2"/>
              <a:buChar char="Ø"/>
            </a:pPr>
            <a:r>
              <a:rPr lang="en-US" sz="2200" dirty="0" smtClean="0"/>
              <a:t>11:15 – 11:55 – Fifth Grade</a:t>
            </a:r>
          </a:p>
          <a:p>
            <a:pPr>
              <a:buFont typeface="Wingdings" panose="05000000000000000000" pitchFamily="2" charset="2"/>
              <a:buChar char="Ø"/>
            </a:pPr>
            <a:r>
              <a:rPr lang="en-US" sz="2200" dirty="0" smtClean="0"/>
              <a:t>11:55 – 12:35 – Lunches and Recesses</a:t>
            </a:r>
          </a:p>
          <a:p>
            <a:pPr>
              <a:buFont typeface="Wingdings" panose="05000000000000000000" pitchFamily="2" charset="2"/>
              <a:buChar char="Ø"/>
            </a:pPr>
            <a:r>
              <a:rPr lang="en-US" sz="2200" dirty="0" smtClean="0"/>
              <a:t>12:35 – 1:15 - Special</a:t>
            </a:r>
            <a:r>
              <a:rPr lang="en-US" sz="1700" dirty="0" smtClean="0"/>
              <a:t> (Music, Art, Library, Phys. Ed., Discovery,     			   Social Citizenship, Guidance)</a:t>
            </a:r>
          </a:p>
          <a:p>
            <a:pPr>
              <a:buFont typeface="Wingdings" panose="05000000000000000000" pitchFamily="2" charset="2"/>
              <a:buChar char="Ø"/>
            </a:pPr>
            <a:r>
              <a:rPr lang="en-US" sz="2200" dirty="0" smtClean="0"/>
              <a:t>1:15 – 1:55 – Life Skills Classroom</a:t>
            </a:r>
          </a:p>
          <a:p>
            <a:pPr>
              <a:buFont typeface="Wingdings" panose="05000000000000000000" pitchFamily="2" charset="2"/>
              <a:buChar char="Ø"/>
            </a:pPr>
            <a:r>
              <a:rPr lang="en-US" sz="2200" dirty="0" smtClean="0"/>
              <a:t>1:55 – 2:35 – Second Grade</a:t>
            </a:r>
          </a:p>
          <a:p>
            <a:pPr>
              <a:buFont typeface="Wingdings" panose="05000000000000000000" pitchFamily="2" charset="2"/>
              <a:buChar char="Ø"/>
            </a:pPr>
            <a:r>
              <a:rPr lang="en-US" sz="2200" dirty="0" smtClean="0"/>
              <a:t>2:35 – 3:15 – Third Grade              </a:t>
            </a:r>
          </a:p>
          <a:p>
            <a:pPr>
              <a:buFont typeface="Wingdings" panose="05000000000000000000" pitchFamily="2" charset="2"/>
              <a:buChar char="Ø"/>
            </a:pPr>
            <a:r>
              <a:rPr lang="en-US" sz="2200" dirty="0" smtClean="0"/>
              <a:t>3:15 – Survey in Guidance Office</a:t>
            </a:r>
          </a:p>
          <a:p>
            <a:endParaRPr lang="en-US" sz="1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1237" y="2819400"/>
            <a:ext cx="2166035" cy="1624526"/>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8372" y="5105400"/>
            <a:ext cx="2628899" cy="1479972"/>
          </a:xfrm>
          <a:prstGeom prst="rect">
            <a:avLst/>
          </a:prstGeom>
        </p:spPr>
      </p:pic>
    </p:spTree>
    <p:extLst>
      <p:ext uri="{BB962C8B-B14F-4D97-AF65-F5344CB8AC3E}">
        <p14:creationId xmlns:p14="http://schemas.microsoft.com/office/powerpoint/2010/main" val="39603502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99160"/>
          </a:xfrm>
        </p:spPr>
        <p:txBody>
          <a:bodyPr/>
          <a:lstStyle/>
          <a:p>
            <a:pPr algn="ctr"/>
            <a:r>
              <a:rPr lang="en-US" dirty="0" smtClean="0">
                <a:solidFill>
                  <a:srgbClr val="FF0000"/>
                </a:solidFill>
              </a:rPr>
              <a:t>Watch D.O.G.S. do . . .</a:t>
            </a:r>
            <a:endParaRPr lang="en-US" dirty="0">
              <a:solidFill>
                <a:srgbClr val="FF0000"/>
              </a:solidFill>
            </a:endParaRPr>
          </a:p>
        </p:txBody>
      </p:sp>
      <p:sp>
        <p:nvSpPr>
          <p:cNvPr id="3" name="Content Placeholder 2"/>
          <p:cNvSpPr>
            <a:spLocks noGrp="1"/>
          </p:cNvSpPr>
          <p:nvPr>
            <p:ph idx="1"/>
          </p:nvPr>
        </p:nvSpPr>
        <p:spPr>
          <a:xfrm>
            <a:off x="457200" y="1295400"/>
            <a:ext cx="7355016" cy="5410200"/>
          </a:xfrm>
        </p:spPr>
        <p:txBody>
          <a:bodyPr>
            <a:normAutofit/>
          </a:bodyPr>
          <a:lstStyle/>
          <a:p>
            <a:pPr marL="0" indent="0">
              <a:buNone/>
            </a:pPr>
            <a:endParaRPr lang="en-US" sz="2800" dirty="0" smtClean="0"/>
          </a:p>
          <a:p>
            <a:r>
              <a:rPr lang="en-US" sz="2800" dirty="0" smtClean="0"/>
              <a:t>Smile and encourage children.</a:t>
            </a:r>
          </a:p>
          <a:p>
            <a:r>
              <a:rPr lang="en-US" sz="2800" dirty="0" smtClean="0"/>
              <a:t>Monitor hallways and grounds.</a:t>
            </a:r>
          </a:p>
          <a:p>
            <a:r>
              <a:rPr lang="en-US" sz="2800" dirty="0" smtClean="0"/>
              <a:t>Play and/or referee during recess.</a:t>
            </a:r>
          </a:p>
          <a:p>
            <a:r>
              <a:rPr lang="en-US" sz="2800" dirty="0" smtClean="0"/>
              <a:t>Eat lunch and talk with children.</a:t>
            </a:r>
          </a:p>
          <a:p>
            <a:r>
              <a:rPr lang="en-US" sz="2800" dirty="0" smtClean="0"/>
              <a:t>Respect and maintain confidentiality.</a:t>
            </a:r>
          </a:p>
          <a:p>
            <a:r>
              <a:rPr lang="en-US" sz="2800" dirty="0" smtClean="0"/>
              <a:t>Report any concerning behavior.</a:t>
            </a:r>
          </a:p>
          <a:p>
            <a:r>
              <a:rPr lang="en-US" sz="2800" dirty="0" smtClean="0"/>
              <a:t>Wear official Watch D.O.G.S. shirt</a:t>
            </a:r>
          </a:p>
          <a:p>
            <a:pPr marL="0" indent="0">
              <a:buNone/>
            </a:pPr>
            <a:r>
              <a:rPr lang="en-US" sz="2800" dirty="0">
                <a:sym typeface="Wingdings" panose="05000000000000000000" pitchFamily="2" charset="2"/>
              </a:rPr>
              <a:t> </a:t>
            </a:r>
            <a:r>
              <a:rPr lang="en-US" sz="2800" dirty="0" smtClean="0">
                <a:sym typeface="Wingdings" panose="05000000000000000000" pitchFamily="2" charset="2"/>
              </a:rPr>
              <a:t> and/or nametag.</a:t>
            </a:r>
            <a:endParaRPr lang="en-US" sz="2800" dirty="0" smtClean="0"/>
          </a:p>
          <a:p>
            <a:r>
              <a:rPr lang="en-US" sz="2800" dirty="0" smtClean="0"/>
              <a:t>Get to be a rock star for the day!</a:t>
            </a:r>
            <a:endParaRPr lang="en-US" sz="2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200" y="1622854"/>
            <a:ext cx="1752600" cy="1314450"/>
          </a:xfrm>
          <a:prstGeom prst="rect">
            <a:avLst/>
          </a:prstGeom>
        </p:spPr>
      </p:pic>
    </p:spTree>
    <p:extLst>
      <p:ext uri="{BB962C8B-B14F-4D97-AF65-F5344CB8AC3E}">
        <p14:creationId xmlns:p14="http://schemas.microsoft.com/office/powerpoint/2010/main" val="33472324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Watch D.O.G.S. do not . . .</a:t>
            </a:r>
            <a:endParaRPr lang="en-US" dirty="0">
              <a:solidFill>
                <a:srgbClr val="FF0000"/>
              </a:solidFill>
            </a:endParaRPr>
          </a:p>
        </p:txBody>
      </p:sp>
      <p:sp>
        <p:nvSpPr>
          <p:cNvPr id="3" name="Content Placeholder 2"/>
          <p:cNvSpPr>
            <a:spLocks noGrp="1"/>
          </p:cNvSpPr>
          <p:nvPr>
            <p:ph idx="1"/>
          </p:nvPr>
        </p:nvSpPr>
        <p:spPr>
          <a:xfrm>
            <a:off x="457200" y="1600200"/>
            <a:ext cx="7239000" cy="4846320"/>
          </a:xfrm>
        </p:spPr>
        <p:txBody>
          <a:bodyPr>
            <a:normAutofit/>
          </a:bodyPr>
          <a:lstStyle/>
          <a:p>
            <a:r>
              <a:rPr lang="en-US" sz="2800" dirty="0" smtClean="0"/>
              <a:t>Work with students alone or unsupervised.</a:t>
            </a:r>
          </a:p>
          <a:p>
            <a:r>
              <a:rPr lang="en-US" sz="2800" dirty="0" smtClean="0"/>
              <a:t>Use student restrooms.</a:t>
            </a:r>
          </a:p>
          <a:p>
            <a:r>
              <a:rPr lang="en-US" sz="2800" dirty="0" smtClean="0"/>
              <a:t>Engage in any conduct that could bring disrespect to themselves or to children.</a:t>
            </a:r>
          </a:p>
          <a:p>
            <a:r>
              <a:rPr lang="en-US" sz="2800" dirty="0" smtClean="0"/>
              <a:t>Discuss politics or religion.</a:t>
            </a:r>
          </a:p>
          <a:p>
            <a:r>
              <a:rPr lang="en-US" sz="2800" dirty="0" smtClean="0"/>
              <a:t>Handle difficult situations on their own.</a:t>
            </a:r>
          </a:p>
          <a:p>
            <a:r>
              <a:rPr lang="en-US" sz="2800" dirty="0" smtClean="0"/>
              <a:t>Discipline children.</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4648200"/>
            <a:ext cx="2057400" cy="2057400"/>
          </a:xfrm>
          <a:prstGeom prst="rect">
            <a:avLst/>
          </a:prstGeom>
        </p:spPr>
      </p:pic>
    </p:spTree>
    <p:extLst>
      <p:ext uri="{BB962C8B-B14F-4D97-AF65-F5344CB8AC3E}">
        <p14:creationId xmlns:p14="http://schemas.microsoft.com/office/powerpoint/2010/main" val="11059531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75360"/>
          </a:xfrm>
        </p:spPr>
        <p:txBody>
          <a:bodyPr/>
          <a:lstStyle/>
          <a:p>
            <a:pPr algn="ctr"/>
            <a:r>
              <a:rPr lang="en-US" dirty="0" smtClean="0">
                <a:solidFill>
                  <a:srgbClr val="FF0000"/>
                </a:solidFill>
              </a:rPr>
              <a:t>Clearances</a:t>
            </a:r>
            <a:endParaRPr lang="en-US" dirty="0">
              <a:solidFill>
                <a:srgbClr val="FF0000"/>
              </a:solidFill>
            </a:endParaRPr>
          </a:p>
        </p:txBody>
      </p:sp>
      <p:sp>
        <p:nvSpPr>
          <p:cNvPr id="3" name="Content Placeholder 2"/>
          <p:cNvSpPr>
            <a:spLocks noGrp="1"/>
          </p:cNvSpPr>
          <p:nvPr>
            <p:ph idx="1"/>
          </p:nvPr>
        </p:nvSpPr>
        <p:spPr>
          <a:xfrm>
            <a:off x="228600" y="1371600"/>
            <a:ext cx="7772400" cy="5084136"/>
          </a:xfrm>
        </p:spPr>
        <p:txBody>
          <a:bodyPr>
            <a:normAutofit fontScale="92500"/>
          </a:bodyPr>
          <a:lstStyle/>
          <a:p>
            <a:pPr>
              <a:buFont typeface="Wingdings" panose="05000000000000000000" pitchFamily="2" charset="2"/>
              <a:buChar char="ü"/>
            </a:pPr>
            <a:r>
              <a:rPr lang="en-US" sz="2400" dirty="0" smtClean="0"/>
              <a:t>You’ll need Child Abuse History </a:t>
            </a:r>
            <a:r>
              <a:rPr lang="en-US" sz="2400" dirty="0" smtClean="0">
                <a:solidFill>
                  <a:srgbClr val="000000"/>
                </a:solidFill>
              </a:rPr>
              <a:t>and</a:t>
            </a:r>
            <a:r>
              <a:rPr lang="en-US" sz="2400" dirty="0" smtClean="0"/>
              <a:t> Criminal Background History clearances (free for school volunteers/online and paper applications). If you haven’t lived in PA for the past ten years, you’ll also need an </a:t>
            </a:r>
            <a:r>
              <a:rPr lang="en-US" sz="2400" dirty="0" smtClean="0">
                <a:solidFill>
                  <a:srgbClr val="000000"/>
                </a:solidFill>
              </a:rPr>
              <a:t>FBI</a:t>
            </a:r>
            <a:r>
              <a:rPr lang="en-US" sz="2400" dirty="0" smtClean="0"/>
              <a:t> Background Check.</a:t>
            </a:r>
          </a:p>
          <a:p>
            <a:pPr>
              <a:buFont typeface="Wingdings" panose="05000000000000000000" pitchFamily="2" charset="2"/>
              <a:buChar char="ü"/>
            </a:pPr>
            <a:r>
              <a:rPr lang="en-US" sz="2400" dirty="0" smtClean="0"/>
              <a:t>Clearances must be dated from the beginning of this school year and are good for five years.</a:t>
            </a:r>
          </a:p>
          <a:p>
            <a:pPr>
              <a:buFont typeface="Wingdings" panose="05000000000000000000" pitchFamily="2" charset="2"/>
              <a:buChar char="ü"/>
            </a:pPr>
            <a:r>
              <a:rPr lang="en-US" sz="2400" dirty="0" smtClean="0"/>
              <a:t>Bring originals to school. We’ll make copies.</a:t>
            </a:r>
          </a:p>
          <a:p>
            <a:pPr marL="0" indent="0" algn="ctr">
              <a:buNone/>
            </a:pPr>
            <a:r>
              <a:rPr lang="en-US" sz="2400" dirty="0" smtClean="0"/>
              <a:t>Child abuse, Criminal, FBI (in order):</a:t>
            </a:r>
            <a:endParaRPr lang="en-US" sz="2400" dirty="0"/>
          </a:p>
          <a:p>
            <a:pPr marL="0" indent="0" algn="ctr">
              <a:buNone/>
            </a:pPr>
            <a:r>
              <a:rPr lang="en-US" sz="2200" u="sng" dirty="0" smtClean="0">
                <a:solidFill>
                  <a:srgbClr val="000000"/>
                </a:solidFill>
                <a:hlinkClick r:id="rId2"/>
              </a:rPr>
              <a:t>http://www.compass.state.pa.us/cwis/public/home</a:t>
            </a:r>
            <a:endParaRPr lang="en-US" sz="2200" u="sng" dirty="0" smtClean="0">
              <a:solidFill>
                <a:srgbClr val="000000"/>
              </a:solidFill>
            </a:endParaRPr>
          </a:p>
          <a:p>
            <a:pPr marL="0" indent="0" algn="ctr">
              <a:buNone/>
            </a:pPr>
            <a:endParaRPr lang="en-US" sz="2200" u="sng" dirty="0" smtClean="0">
              <a:solidFill>
                <a:srgbClr val="000000"/>
              </a:solidFill>
              <a:hlinkClick r:id="rId3"/>
            </a:endParaRPr>
          </a:p>
          <a:p>
            <a:pPr marL="0" indent="0" algn="ctr">
              <a:buNone/>
            </a:pPr>
            <a:r>
              <a:rPr lang="en-US" sz="2200" u="sng" dirty="0" smtClean="0">
                <a:solidFill>
                  <a:srgbClr val="000000"/>
                </a:solidFill>
                <a:hlinkClick r:id="rId3"/>
              </a:rPr>
              <a:t>https</a:t>
            </a:r>
            <a:r>
              <a:rPr lang="en-US" sz="2200" u="sng" dirty="0">
                <a:solidFill>
                  <a:srgbClr val="000000"/>
                </a:solidFill>
                <a:hlinkClick r:id="rId3"/>
              </a:rPr>
              <a:t>://</a:t>
            </a:r>
            <a:r>
              <a:rPr lang="en-US" sz="2200" u="sng" dirty="0" smtClean="0">
                <a:solidFill>
                  <a:srgbClr val="000000"/>
                </a:solidFill>
                <a:hlinkClick r:id="rId3"/>
              </a:rPr>
              <a:t>epatch.state.pa.us/TandCVolunteerAction.do</a:t>
            </a:r>
            <a:endParaRPr lang="en-US" sz="2200" u="sng" dirty="0" smtClean="0">
              <a:solidFill>
                <a:srgbClr val="000000"/>
              </a:solidFill>
            </a:endParaRPr>
          </a:p>
          <a:p>
            <a:pPr marL="0" indent="0" algn="ctr">
              <a:buNone/>
            </a:pPr>
            <a:endParaRPr lang="en-US" sz="2200" u="sng" dirty="0" smtClean="0">
              <a:solidFill>
                <a:srgbClr val="000000"/>
              </a:solidFill>
            </a:endParaRPr>
          </a:p>
          <a:p>
            <a:pPr marL="0" indent="0" algn="ctr">
              <a:buNone/>
            </a:pPr>
            <a:r>
              <a:rPr lang="en-US" sz="2200" u="sng" dirty="0">
                <a:solidFill>
                  <a:srgbClr val="000000"/>
                </a:solidFill>
                <a:hlinkClick r:id="rId4"/>
              </a:rPr>
              <a:t>https://www.pa.cogentid.com/index_pdeNew.htm</a:t>
            </a:r>
            <a:endParaRPr lang="en-US" sz="2200" u="sng" dirty="0" smtClean="0">
              <a:solidFill>
                <a:srgbClr val="000000"/>
              </a:solidFill>
            </a:endParaRPr>
          </a:p>
          <a:p>
            <a:pPr marL="0" indent="0" algn="ctr">
              <a:buNone/>
            </a:pPr>
            <a:endParaRPr lang="en-US" sz="3600" dirty="0" smtClean="0"/>
          </a:p>
          <a:p>
            <a:pPr marL="0" indent="0" algn="ctr">
              <a:buNone/>
            </a:pPr>
            <a:endParaRPr lang="en-US" sz="3600" dirty="0"/>
          </a:p>
        </p:txBody>
      </p:sp>
    </p:spTree>
    <p:extLst>
      <p:ext uri="{BB962C8B-B14F-4D97-AF65-F5344CB8AC3E}">
        <p14:creationId xmlns:p14="http://schemas.microsoft.com/office/powerpoint/2010/main" val="3051324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Custom 4">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7030A0"/>
      </a:hlink>
      <a:folHlink>
        <a:srgbClr val="B83D68"/>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373</TotalTime>
  <Words>650</Words>
  <Application>Microsoft Office PowerPoint</Application>
  <PresentationFormat>On-screen Show (4:3)</PresentationFormat>
  <Paragraphs>86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Opulent</vt:lpstr>
      <vt:lpstr>Spring Ridge watch d.o.g.s.</vt:lpstr>
      <vt:lpstr>background information</vt:lpstr>
      <vt:lpstr>What are Watch D.O.G.S.?</vt:lpstr>
      <vt:lpstr>A win-win-win situation</vt:lpstr>
      <vt:lpstr>Our goal for your daY</vt:lpstr>
      <vt:lpstr>A Sample SchedulE</vt:lpstr>
      <vt:lpstr>Watch D.O.G.S. do . . .</vt:lpstr>
      <vt:lpstr>Watch D.O.G.S. do not . . .</vt:lpstr>
      <vt:lpstr>Clearances</vt:lpstr>
      <vt:lpstr>Before choosing a date, consider . . . </vt:lpstr>
      <vt:lpstr>Time to pick a date!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Watch D.0.G.S.</dc:title>
  <dc:creator>Laura Grant</dc:creator>
  <cp:lastModifiedBy>Laura Grant</cp:lastModifiedBy>
  <cp:revision>50</cp:revision>
  <cp:lastPrinted>2014-09-16T16:20:33Z</cp:lastPrinted>
  <dcterms:created xsi:type="dcterms:W3CDTF">2014-09-14T22:05:16Z</dcterms:created>
  <dcterms:modified xsi:type="dcterms:W3CDTF">2016-09-12T16:43:07Z</dcterms:modified>
</cp:coreProperties>
</file>